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charts/chart4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61" r:id="rId4"/>
    <p:sldId id="260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9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12"/>
    </mc:Choice>
    <mc:Fallback>
      <c:style val="1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8642818564713932"/>
          <c:y val="0.11607460282190867"/>
          <c:w val="0.61357181435286068"/>
          <c:h val="0.88392539717809138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май.25</c:v>
                </c:pt>
              </c:strCache>
            </c:strRef>
          </c:tx>
          <c:invertIfNegative val="0"/>
          <c:dLbls>
            <c:numFmt formatCode="0%" sourceLinked="0"/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Лист1!$A$2:$A$6</c:f>
              <c:strCache>
                <c:ptCount val="5"/>
                <c:pt idx="0">
                  <c:v>Снижение спроса на продукцию</c:v>
                </c:pt>
                <c:pt idx="1">
                  <c:v>Недоступность заёмных финансовых ресурсов</c:v>
                </c:pt>
                <c:pt idx="2">
                  <c:v>Недостаток оборотных средств</c:v>
                </c:pt>
                <c:pt idx="3">
                  <c:v>Неплатежи со стороны контрагентов</c:v>
                </c:pt>
                <c:pt idx="4">
                  <c:v>Валютная нестабильность</c:v>
                </c:pt>
              </c:strCache>
            </c:strRef>
          </c:cat>
          <c:val>
            <c:numRef>
              <c:f>Лист1!$B$2:$B$6</c:f>
              <c:numCache>
                <c:formatCode>###0.0%</c:formatCode>
                <c:ptCount val="5"/>
                <c:pt idx="0">
                  <c:v>0.38400000000000001</c:v>
                </c:pt>
                <c:pt idx="1">
                  <c:v>0.29099999999999998</c:v>
                </c:pt>
                <c:pt idx="2">
                  <c:v>0.27900000000000003</c:v>
                </c:pt>
                <c:pt idx="3">
                  <c:v>0.26700000000000002</c:v>
                </c:pt>
                <c:pt idx="4">
                  <c:v>0.17399999999999999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8B8-47CC-B9D7-8B6F2F15D277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68707968"/>
        <c:axId val="168709504"/>
      </c:barChart>
      <c:catAx>
        <c:axId val="168707968"/>
        <c:scaling>
          <c:orientation val="maxMin"/>
        </c:scaling>
        <c:delete val="0"/>
        <c:axPos val="l"/>
        <c:numFmt formatCode="General" sourceLinked="0"/>
        <c:majorTickMark val="none"/>
        <c:minorTickMark val="none"/>
        <c:tickLblPos val="nextTo"/>
        <c:crossAx val="168709504"/>
        <c:crosses val="autoZero"/>
        <c:auto val="1"/>
        <c:lblAlgn val="ctr"/>
        <c:lblOffset val="100"/>
        <c:noMultiLvlLbl val="0"/>
      </c:catAx>
      <c:valAx>
        <c:axId val="168709504"/>
        <c:scaling>
          <c:orientation val="minMax"/>
        </c:scaling>
        <c:delete val="1"/>
        <c:axPos val="t"/>
        <c:numFmt formatCode="###0.0%" sourceLinked="1"/>
        <c:majorTickMark val="out"/>
        <c:minorTickMark val="none"/>
        <c:tickLblPos val="none"/>
        <c:crossAx val="168707968"/>
        <c:crosses val="autoZero"/>
        <c:crossBetween val="between"/>
      </c:valAx>
    </c:plotArea>
    <c:plotVisOnly val="1"/>
    <c:dispBlanksAs val="gap"/>
    <c:showDLblsOverMax val="0"/>
  </c:chart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1548672087282204"/>
          <c:y val="0.18521970705725699"/>
          <c:w val="0.66807207391269141"/>
          <c:h val="0.7415446071904128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Да</c:v>
                </c:pt>
              </c:strCache>
            </c:strRef>
          </c:tx>
          <c:spPr>
            <a:solidFill>
              <a:schemeClr val="accent3">
                <a:lumMod val="60000"/>
                <a:lumOff val="40000"/>
              </a:schemeClr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Роботизация, цифровизация</c:v>
                </c:pt>
                <c:pt idx="1">
                  <c:v>Новые материалы</c:v>
                </c:pt>
                <c:pt idx="2">
                  <c:v>Беспилотные системы</c:v>
                </c:pt>
                <c:pt idx="3">
                  <c:v>Квантовые технологии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44.2</c:v>
                </c:pt>
                <c:pt idx="1">
                  <c:v>22.5</c:v>
                </c:pt>
                <c:pt idx="2">
                  <c:v>18.600000000000001</c:v>
                </c:pt>
                <c:pt idx="3">
                  <c:v>3.9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7FC7-45DE-AA99-FCCE147D94AF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Нет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Роботизация, цифровизация</c:v>
                </c:pt>
                <c:pt idx="1">
                  <c:v>Новые материалы</c:v>
                </c:pt>
                <c:pt idx="2">
                  <c:v>Беспилотные системы</c:v>
                </c:pt>
                <c:pt idx="3">
                  <c:v>Квантовые технологии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55.8</c:v>
                </c:pt>
                <c:pt idx="1">
                  <c:v>77.5</c:v>
                </c:pt>
                <c:pt idx="2">
                  <c:v>81.400000000000006</c:v>
                </c:pt>
                <c:pt idx="3">
                  <c:v>96.1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7FC7-45DE-AA99-FCCE147D94AF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8841600"/>
        <c:axId val="168843136"/>
      </c:barChart>
      <c:catAx>
        <c:axId val="168841600"/>
        <c:scaling>
          <c:orientation val="maxMin"/>
        </c:scaling>
        <c:delete val="0"/>
        <c:axPos val="l"/>
        <c:numFmt formatCode="General" sourceLinked="1"/>
        <c:majorTickMark val="none"/>
        <c:minorTickMark val="none"/>
        <c:tickLblPos val="nextTo"/>
        <c:crossAx val="168843136"/>
        <c:crosses val="autoZero"/>
        <c:auto val="1"/>
        <c:lblAlgn val="ctr"/>
        <c:lblOffset val="100"/>
        <c:noMultiLvlLbl val="0"/>
      </c:catAx>
      <c:valAx>
        <c:axId val="168843136"/>
        <c:scaling>
          <c:orientation val="minMax"/>
        </c:scaling>
        <c:delete val="1"/>
        <c:axPos val="t"/>
        <c:numFmt formatCode="0%" sourceLinked="1"/>
        <c:majorTickMark val="out"/>
        <c:minorTickMark val="none"/>
        <c:tickLblPos val="nextTo"/>
        <c:crossAx val="168841600"/>
        <c:crosses val="autoZero"/>
        <c:crossBetween val="between"/>
      </c:valAx>
    </c:plotArea>
    <c:legend>
      <c:legendPos val="t"/>
      <c:layout>
        <c:manualLayout>
          <c:xMode val="edge"/>
          <c:yMode val="edge"/>
          <c:x val="0.30554664327508124"/>
          <c:y val="4.7872350450735145E-2"/>
          <c:w val="0.66562456001241588"/>
          <c:h val="0.15273265422827734"/>
        </c:manualLayout>
      </c:layout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3"/>
    </mc:Choice>
    <mc:Fallback>
      <c:style val="3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036636045494311"/>
          <c:y val="0.40099050118735158"/>
          <c:w val="0.66963363954505684"/>
          <c:h val="0.55535870516185482"/>
        </c:manualLayout>
      </c:layout>
      <c:barChart>
        <c:barDir val="bar"/>
        <c:grouping val="percent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принимают участие в реализации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Нац. проекты технологического лидерства</c:v>
                </c:pt>
                <c:pt idx="1">
                  <c:v>Национальные проекты РФ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17.7</c:v>
                </c:pt>
                <c:pt idx="1">
                  <c:v>37.700000000000003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0-4735-4FD3-BA35-30525F760CAE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принимали участие в прошлом</c:v>
                </c:pt>
              </c:strCache>
            </c:strRef>
          </c:tx>
          <c:invertIfNegative val="0"/>
          <c:dLbls>
            <c:dLbl>
              <c:idx val="0"/>
              <c:delete val="1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4735-4FD3-BA35-30525F760CAE}"/>
                </c:ext>
              </c:extLst>
            </c:dLbl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Нац. проекты технологического лидерства</c:v>
                </c:pt>
                <c:pt idx="1">
                  <c:v>Национальные проекты РФ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0</c:v>
                </c:pt>
                <c:pt idx="1">
                  <c:v>6.9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2-4735-4FD3-BA35-30525F760CAE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осведомлены и планируют принять участие в реализации</c:v>
                </c:pt>
              </c:strCache>
            </c:strRef>
          </c:tx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Нац. проекты технологического лидерства</c:v>
                </c:pt>
                <c:pt idx="1">
                  <c:v>Национальные проекты РФ</c:v>
                </c:pt>
              </c:strCache>
            </c:str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34.6</c:v>
                </c:pt>
                <c:pt idx="1">
                  <c:v>30.8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3-4735-4FD3-BA35-30525F760CAE}"/>
            </c:ext>
          </c:extLst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не обладают достаточной информацией и пониманием своей роли</c:v>
                </c:pt>
              </c:strCache>
            </c:strRef>
          </c:tx>
          <c:spPr>
            <a:solidFill>
              <a:schemeClr val="accent2"/>
            </a:solidFill>
          </c:spPr>
          <c:invertIfNegative val="0"/>
          <c:dLbls>
            <c:numFmt formatCode="#,##0" sourceLinked="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Нац. проекты технологического лидерства</c:v>
                </c:pt>
                <c:pt idx="1">
                  <c:v>Национальные проекты РФ</c:v>
                </c:pt>
              </c:strCache>
            </c:str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47.7</c:v>
                </c:pt>
                <c:pt idx="1">
                  <c:v>24.6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4735-4FD3-BA35-30525F760CAE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95"/>
        <c:overlap val="100"/>
        <c:axId val="168983936"/>
        <c:axId val="169051264"/>
      </c:barChart>
      <c:catAx>
        <c:axId val="168983936"/>
        <c:scaling>
          <c:orientation val="minMax"/>
        </c:scaling>
        <c:delete val="0"/>
        <c:axPos val="l"/>
        <c:numFmt formatCode="General" sourceLinked="0"/>
        <c:majorTickMark val="none"/>
        <c:minorTickMark val="none"/>
        <c:tickLblPos val="nextTo"/>
        <c:crossAx val="169051264"/>
        <c:crosses val="autoZero"/>
        <c:auto val="1"/>
        <c:lblAlgn val="ctr"/>
        <c:lblOffset val="100"/>
        <c:noMultiLvlLbl val="0"/>
      </c:catAx>
      <c:valAx>
        <c:axId val="169051264"/>
        <c:scaling>
          <c:orientation val="minMax"/>
        </c:scaling>
        <c:delete val="1"/>
        <c:axPos val="b"/>
        <c:numFmt formatCode="0%" sourceLinked="1"/>
        <c:majorTickMark val="out"/>
        <c:minorTickMark val="none"/>
        <c:tickLblPos val="nextTo"/>
        <c:crossAx val="168983936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spPr>
    <a:ln>
      <a:noFill/>
    </a:ln>
  </c:spPr>
  <c:txPr>
    <a:bodyPr/>
    <a:lstStyle/>
    <a:p>
      <a:pPr>
        <a:defRPr sz="1600">
          <a:latin typeface="Garamond" panose="02020404030301010803" pitchFamily="18" charset="0"/>
        </a:defRPr>
      </a:pPr>
      <a:endParaRPr lang="ru-RU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3865846138477611"/>
          <c:y val="1.3064392022285589E-2"/>
          <c:w val="0.42012057017007448"/>
          <c:h val="0.88962063200110819"/>
        </c:manualLayout>
      </c:layout>
      <c:barChart>
        <c:barDir val="bar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 настоящее время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через создание собственной технологической компании, инжинирингового центра</c:v>
                </c:pt>
                <c:pt idx="1">
                  <c:v>через увеличение объёмов и направлений сотрудничества с профильными технологическими компаниями</c:v>
                </c:pt>
                <c:pt idx="2">
                  <c:v>через увеличение объёмов и расширение форм сотрудничества с университетами и НИИ в части исследований и разработок</c:v>
                </c:pt>
                <c:pt idx="3">
                  <c:v>через участие в государственных программах и проектах по обеспечению технологического суверенитета</c:v>
                </c:pt>
                <c:pt idx="4">
                  <c:v>через создание совместно с университетом и/ или НИИ инжинирингового центра, НПО</c:v>
                </c:pt>
                <c:pt idx="5">
                  <c:v>через создание совместных центров исследований и разработок с гос. университетами / НИИ</c:v>
                </c:pt>
                <c:pt idx="6">
                  <c:v>через создание центров исследований и разработок совместно с частными организациями</c:v>
                </c:pt>
              </c:strCache>
            </c:strRef>
          </c:cat>
          <c:val>
            <c:numRef>
              <c:f>Лист1!$B$2:$B$8</c:f>
              <c:numCache>
                <c:formatCode>0</c:formatCode>
                <c:ptCount val="7"/>
                <c:pt idx="0">
                  <c:v>51.7</c:v>
                </c:pt>
                <c:pt idx="1">
                  <c:v>50.6</c:v>
                </c:pt>
                <c:pt idx="2">
                  <c:v>47.1</c:v>
                </c:pt>
                <c:pt idx="3">
                  <c:v>43.7</c:v>
                </c:pt>
                <c:pt idx="4">
                  <c:v>25.3</c:v>
                </c:pt>
                <c:pt idx="5">
                  <c:v>16.100000000000001</c:v>
                </c:pt>
                <c:pt idx="6">
                  <c:v>8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 перспективе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Лист1!$A$2:$A$8</c:f>
              <c:strCache>
                <c:ptCount val="7"/>
                <c:pt idx="0">
                  <c:v>через создание собственной технологической компании, инжинирингового центра</c:v>
                </c:pt>
                <c:pt idx="1">
                  <c:v>через увеличение объёмов и направлений сотрудничества с профильными технологическими компаниями</c:v>
                </c:pt>
                <c:pt idx="2">
                  <c:v>через увеличение объёмов и расширение форм сотрудничества с университетами и НИИ в части исследований и разработок</c:v>
                </c:pt>
                <c:pt idx="3">
                  <c:v>через участие в государственных программах и проектах по обеспечению технологического суверенитета</c:v>
                </c:pt>
                <c:pt idx="4">
                  <c:v>через создание совместно с университетом и/ или НИИ инжинирингового центра, НПО</c:v>
                </c:pt>
                <c:pt idx="5">
                  <c:v>через создание совместных центров исследований и разработок с гос. университетами / НИИ</c:v>
                </c:pt>
                <c:pt idx="6">
                  <c:v>через создание центров исследований и разработок совместно с частными организациями</c:v>
                </c:pt>
              </c:strCache>
            </c:strRef>
          </c:cat>
          <c:val>
            <c:numRef>
              <c:f>Лист1!$C$2:$C$8</c:f>
              <c:numCache>
                <c:formatCode>0</c:formatCode>
                <c:ptCount val="7"/>
                <c:pt idx="0">
                  <c:v>17</c:v>
                </c:pt>
                <c:pt idx="1">
                  <c:v>48</c:v>
                </c:pt>
                <c:pt idx="2">
                  <c:v>50</c:v>
                </c:pt>
                <c:pt idx="3">
                  <c:v>27</c:v>
                </c:pt>
                <c:pt idx="4">
                  <c:v>23</c:v>
                </c:pt>
                <c:pt idx="5">
                  <c:v>35</c:v>
                </c:pt>
                <c:pt idx="6">
                  <c:v>40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9242624"/>
        <c:axId val="169244160"/>
      </c:barChart>
      <c:catAx>
        <c:axId val="169242624"/>
        <c:scaling>
          <c:orientation val="minMax"/>
        </c:scaling>
        <c:delete val="0"/>
        <c:axPos val="l"/>
        <c:majorTickMark val="out"/>
        <c:minorTickMark val="none"/>
        <c:tickLblPos val="nextTo"/>
        <c:crossAx val="169244160"/>
        <c:crosses val="autoZero"/>
        <c:auto val="1"/>
        <c:lblAlgn val="ctr"/>
        <c:lblOffset val="100"/>
        <c:noMultiLvlLbl val="0"/>
      </c:catAx>
      <c:valAx>
        <c:axId val="169244160"/>
        <c:scaling>
          <c:orientation val="minMax"/>
        </c:scaling>
        <c:delete val="0"/>
        <c:axPos val="b"/>
        <c:majorGridlines/>
        <c:numFmt formatCode="0" sourceLinked="1"/>
        <c:majorTickMark val="out"/>
        <c:minorTickMark val="none"/>
        <c:tickLblPos val="nextTo"/>
        <c:crossAx val="169242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84005231911673695"/>
          <c:y val="0.4481343636715262"/>
          <c:w val="0.15105511152355619"/>
          <c:h val="0.20606901016485138"/>
        </c:manualLayout>
      </c:layout>
      <c:overlay val="0"/>
    </c:legend>
    <c:plotVisOnly val="1"/>
    <c:dispBlanksAs val="gap"/>
    <c:showDLblsOverMax val="0"/>
  </c:chart>
  <c:txPr>
    <a:bodyPr/>
    <a:lstStyle/>
    <a:p>
      <a:pPr>
        <a:defRPr sz="1500">
          <a:latin typeface="Garamond" panose="02020404030301010803" pitchFamily="18" charset="0"/>
        </a:defRPr>
      </a:pPr>
      <a:endParaRPr lang="ru-RU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0.88062</cdr:x>
      <cdr:y>0</cdr:y>
    </cdr:from>
    <cdr:to>
      <cdr:x>0.93312</cdr:x>
      <cdr:y>0.0225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4831432" y="-55984"/>
          <a:ext cx="288032" cy="7200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40393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05950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5398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254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22127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6680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2126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87957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7256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114023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17250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EC836C-5AA5-4D5E-98BB-F5C73CD1C946}" type="datetimeFigureOut">
              <a:rPr lang="ru-RU" smtClean="0"/>
              <a:t>04.07.2025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2E55F4-7642-4C9A-9B01-8C63C62442E8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0118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052736"/>
            <a:ext cx="7772400" cy="2088232"/>
          </a:xfrm>
        </p:spPr>
        <p:txBody>
          <a:bodyPr>
            <a:normAutofit fontScale="90000"/>
          </a:bodyPr>
          <a:lstStyle/>
          <a:p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Участие частного бизнеса в проектах технологического развития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99592" y="3886200"/>
            <a:ext cx="7416824" cy="1752600"/>
          </a:xfrm>
        </p:spPr>
        <p:txBody>
          <a:bodyPr/>
          <a:lstStyle/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Президент РСПП</a:t>
            </a:r>
          </a:p>
          <a:p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Александр </a:t>
            </a:r>
            <a:r>
              <a:rPr lang="ru-RU" dirty="0">
                <a:solidFill>
                  <a:schemeClr val="tx2">
                    <a:lumMod val="75000"/>
                  </a:schemeClr>
                </a:solidFill>
              </a:rPr>
              <a:t>Ш</a:t>
            </a:r>
            <a:r>
              <a:rPr lang="ru-RU" dirty="0" smtClean="0">
                <a:solidFill>
                  <a:schemeClr val="tx2">
                    <a:lumMod val="75000"/>
                  </a:schemeClr>
                </a:solidFill>
              </a:rPr>
              <a:t>охин</a:t>
            </a:r>
            <a:endParaRPr lang="ru-RU" dirty="0">
              <a:solidFill>
                <a:schemeClr val="tx2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260648"/>
            <a:ext cx="111442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066330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3604064399"/>
              </p:ext>
            </p:extLst>
          </p:nvPr>
        </p:nvGraphicFramePr>
        <p:xfrm>
          <a:off x="354397" y="1052736"/>
          <a:ext cx="7992888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23528" y="404664"/>
            <a:ext cx="72008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Главные ограничения деятельности </a:t>
            </a:r>
            <a:r>
              <a:rPr lang="ru-RU" dirty="0" smtClean="0"/>
              <a:t>компаний (май 2025 г.), % респондентов</a:t>
            </a:r>
            <a:endParaRPr lang="ru-RU" dirty="0"/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3941"/>
            <a:ext cx="1114425" cy="1095375"/>
          </a:xfrm>
          <a:prstGeom prst="rect">
            <a:avLst/>
          </a:prstGeom>
          <a:noFill/>
          <a:ln>
            <a:noFill/>
          </a:ln>
        </p:spPr>
      </p:pic>
      <p:sp>
        <p:nvSpPr>
          <p:cNvPr id="6" name="TextBox 5"/>
          <p:cNvSpPr txBox="1"/>
          <p:nvPr/>
        </p:nvSpPr>
        <p:spPr>
          <a:xfrm>
            <a:off x="7092280" y="6093296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</a:rPr>
              <a:t>Опрос РСПП</a:t>
            </a:r>
            <a:endParaRPr lang="ru-RU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65753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2576235033"/>
              </p:ext>
            </p:extLst>
          </p:nvPr>
        </p:nvGraphicFramePr>
        <p:xfrm>
          <a:off x="287524" y="768099"/>
          <a:ext cx="8496944" cy="19075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3528" y="188640"/>
            <a:ext cx="84249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Ведут ли компании проекты в сферах, относящихся к приоритетным направлениям технологического лидерства страны на долгосрочную перспективу, %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1942863494"/>
              </p:ext>
            </p:extLst>
          </p:nvPr>
        </p:nvGraphicFramePr>
        <p:xfrm>
          <a:off x="179512" y="3221687"/>
          <a:ext cx="8640960" cy="3200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79512" y="2636912"/>
            <a:ext cx="792088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Отношение компаний к Национальным проектам РФ и Национальным проектам технологического лидерства, %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077485" y="6277962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</a:rPr>
              <a:t>Опрос РСПП</a:t>
            </a:r>
            <a:endParaRPr lang="ru-RU" dirty="0">
              <a:latin typeface="Garamond" panose="02020404030301010803" pitchFamily="18" charset="0"/>
            </a:endParaRPr>
          </a:p>
        </p:txBody>
      </p:sp>
      <p:pic>
        <p:nvPicPr>
          <p:cNvPr id="7" name="Рисунок 6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91586"/>
            <a:ext cx="898401" cy="91084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225850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Диаграмма 1"/>
          <p:cNvGraphicFramePr/>
          <p:nvPr>
            <p:extLst>
              <p:ext uri="{D42A27DB-BD31-4B8C-83A1-F6EECF244321}">
                <p14:modId xmlns:p14="http://schemas.microsoft.com/office/powerpoint/2010/main" val="1717757811"/>
              </p:ext>
            </p:extLst>
          </p:nvPr>
        </p:nvGraphicFramePr>
        <p:xfrm>
          <a:off x="323528" y="764704"/>
          <a:ext cx="8568952" cy="5832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320983" y="79626"/>
            <a:ext cx="856895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ru-RU"/>
            </a:defPPr>
            <a:lvl1pPr>
              <a:defRPr sz="1600" b="1">
                <a:solidFill>
                  <a:schemeClr val="tx2">
                    <a:lumMod val="75000"/>
                  </a:schemeClr>
                </a:solidFill>
                <a:latin typeface="Garamond" panose="02020404030301010803" pitchFamily="18" charset="0"/>
              </a:defRPr>
            </a:lvl1pPr>
          </a:lstStyle>
          <a:p>
            <a:r>
              <a:rPr lang="ru-RU" dirty="0"/>
              <a:t>Каким образом компании </a:t>
            </a:r>
            <a:r>
              <a:rPr lang="ru-RU" dirty="0" smtClean="0"/>
              <a:t>участвуют/планируют участвовать </a:t>
            </a:r>
            <a:r>
              <a:rPr lang="ru-RU" dirty="0"/>
              <a:t>в процессах импортозамещения </a:t>
            </a:r>
            <a:r>
              <a:rPr lang="ru-RU" dirty="0" smtClean="0"/>
              <a:t>технологий, </a:t>
            </a:r>
            <a:r>
              <a:rPr lang="ru-RU" dirty="0"/>
              <a:t>в %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308304" y="6272383"/>
            <a:ext cx="172819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Garamond" panose="02020404030301010803" pitchFamily="18" charset="0"/>
              </a:rPr>
              <a:t>Опрос РСПП</a:t>
            </a:r>
            <a:endParaRPr lang="ru-RU" dirty="0">
              <a:latin typeface="Garamond" panose="02020404030301010803" pitchFamily="18" charset="0"/>
            </a:endParaRPr>
          </a:p>
        </p:txBody>
      </p:sp>
      <p:pic>
        <p:nvPicPr>
          <p:cNvPr id="5" name="Рисунок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573941"/>
            <a:ext cx="1114425" cy="10953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971237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287</TotalTime>
  <Words>72</Words>
  <Application>Microsoft Office PowerPoint</Application>
  <PresentationFormat>Экран (4:3)</PresentationFormat>
  <Paragraphs>10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Участие частного бизнеса в проектах технологического развития</vt:lpstr>
      <vt:lpstr>Презентация PowerPoint</vt:lpstr>
      <vt:lpstr>Презентация PowerPoint</vt:lpstr>
      <vt:lpstr>Презентация PowerPoint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Технологический вызов: задачи и пути их решения</dc:title>
  <dc:creator>Глухова Мария Николаевна</dc:creator>
  <cp:lastModifiedBy>Глухова Мария Николаевна</cp:lastModifiedBy>
  <cp:revision>12</cp:revision>
  <dcterms:created xsi:type="dcterms:W3CDTF">2025-06-24T07:27:33Z</dcterms:created>
  <dcterms:modified xsi:type="dcterms:W3CDTF">2025-07-04T12:56:11Z</dcterms:modified>
</cp:coreProperties>
</file>